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62" r:id="rId6"/>
    <p:sldId id="274" r:id="rId7"/>
    <p:sldId id="267" r:id="rId8"/>
    <p:sldId id="269" r:id="rId9"/>
    <p:sldId id="260" r:id="rId10"/>
    <p:sldId id="275" r:id="rId11"/>
    <p:sldId id="276" r:id="rId12"/>
    <p:sldId id="278" r:id="rId13"/>
    <p:sldId id="279" r:id="rId14"/>
    <p:sldId id="280" r:id="rId15"/>
    <p:sldId id="281" r:id="rId16"/>
    <p:sldId id="26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630"/>
    <a:srgbClr val="4C8D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4227D7-240C-45E3-BFF5-6214639D4E75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84CFEDB-21B1-43A0-8728-035D8117F4C9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149C0021-1EE9-432F-91AE-7FF64E553A26}" type="parTrans" cxnId="{3E58137F-0292-4643-BD78-C8E842DA9E00}">
      <dgm:prSet/>
      <dgm:spPr/>
      <dgm:t>
        <a:bodyPr/>
        <a:lstStyle/>
        <a:p>
          <a:endParaRPr lang="ru-RU"/>
        </a:p>
      </dgm:t>
    </dgm:pt>
    <dgm:pt modelId="{6AD47C3F-4906-42CB-8D96-622AE23B966E}" type="sibTrans" cxnId="{3E58137F-0292-4643-BD78-C8E842DA9E00}">
      <dgm:prSet/>
      <dgm:spPr/>
      <dgm:t>
        <a:bodyPr/>
        <a:lstStyle/>
        <a:p>
          <a:endParaRPr lang="ru-RU"/>
        </a:p>
      </dgm:t>
    </dgm:pt>
    <dgm:pt modelId="{5D4DDB74-BC55-40C5-AE52-5E9AF029AE26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C00000"/>
              </a:solidFill>
            </a:rPr>
            <a:t>Целевой раздел</a:t>
          </a:r>
          <a:endParaRPr lang="ru-RU" sz="2800" b="1" dirty="0">
            <a:solidFill>
              <a:srgbClr val="C00000"/>
            </a:solidFill>
          </a:endParaRPr>
        </a:p>
      </dgm:t>
    </dgm:pt>
    <dgm:pt modelId="{7454F77C-8A8B-4564-9DC3-A099E85150BC}" type="parTrans" cxnId="{998B09AC-1A0E-4C39-B839-08796909178A}">
      <dgm:prSet/>
      <dgm:spPr/>
      <dgm:t>
        <a:bodyPr/>
        <a:lstStyle/>
        <a:p>
          <a:endParaRPr lang="ru-RU"/>
        </a:p>
      </dgm:t>
    </dgm:pt>
    <dgm:pt modelId="{B177BEC7-AD41-4B72-A279-5CF2D67E0996}" type="sibTrans" cxnId="{998B09AC-1A0E-4C39-B839-08796909178A}">
      <dgm:prSet/>
      <dgm:spPr/>
      <dgm:t>
        <a:bodyPr/>
        <a:lstStyle/>
        <a:p>
          <a:endParaRPr lang="ru-RU"/>
        </a:p>
      </dgm:t>
    </dgm:pt>
    <dgm:pt modelId="{F8E0667D-75C9-43B6-B37A-242B9CFAA026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33D74CA5-E425-4E52-ADA2-E3E31D8E9478}" type="parTrans" cxnId="{CDDEC7A0-1A5C-4022-BB33-1BF0BE4271DF}">
      <dgm:prSet/>
      <dgm:spPr/>
      <dgm:t>
        <a:bodyPr/>
        <a:lstStyle/>
        <a:p>
          <a:endParaRPr lang="ru-RU"/>
        </a:p>
      </dgm:t>
    </dgm:pt>
    <dgm:pt modelId="{02DB12F3-9A9B-4AE2-84D8-337BEE33CCF1}" type="sibTrans" cxnId="{CDDEC7A0-1A5C-4022-BB33-1BF0BE4271DF}">
      <dgm:prSet/>
      <dgm:spPr/>
      <dgm:t>
        <a:bodyPr/>
        <a:lstStyle/>
        <a:p>
          <a:endParaRPr lang="ru-RU"/>
        </a:p>
      </dgm:t>
    </dgm:pt>
    <dgm:pt modelId="{82E82009-65AF-4D63-8808-205A83B486C2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accent3">
                  <a:lumMod val="75000"/>
                </a:schemeClr>
              </a:solidFill>
            </a:rPr>
            <a:t>Содержательный раздел</a:t>
          </a:r>
          <a:endParaRPr lang="ru-RU" sz="2800" b="1" dirty="0">
            <a:solidFill>
              <a:schemeClr val="accent3">
                <a:lumMod val="75000"/>
              </a:schemeClr>
            </a:solidFill>
          </a:endParaRPr>
        </a:p>
      </dgm:t>
    </dgm:pt>
    <dgm:pt modelId="{4A73C64B-BDD3-46C7-89AE-4592403087B2}" type="parTrans" cxnId="{028DC301-67FF-4787-B660-FBAA09DE2187}">
      <dgm:prSet/>
      <dgm:spPr/>
      <dgm:t>
        <a:bodyPr/>
        <a:lstStyle/>
        <a:p>
          <a:endParaRPr lang="ru-RU"/>
        </a:p>
      </dgm:t>
    </dgm:pt>
    <dgm:pt modelId="{52EBA6F8-2FEB-4677-8976-3E316F23C35A}" type="sibTrans" cxnId="{028DC301-67FF-4787-B660-FBAA09DE2187}">
      <dgm:prSet/>
      <dgm:spPr/>
      <dgm:t>
        <a:bodyPr/>
        <a:lstStyle/>
        <a:p>
          <a:endParaRPr lang="ru-RU"/>
        </a:p>
      </dgm:t>
    </dgm:pt>
    <dgm:pt modelId="{35696562-AEBD-4765-A280-6215D724E6A9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accent4">
                  <a:lumMod val="75000"/>
                </a:schemeClr>
              </a:solidFill>
            </a:rPr>
            <a:t>Организационный раздел</a:t>
          </a:r>
          <a:endParaRPr lang="ru-RU" sz="2800" b="1" dirty="0">
            <a:solidFill>
              <a:schemeClr val="accent4">
                <a:lumMod val="75000"/>
              </a:schemeClr>
            </a:solidFill>
          </a:endParaRPr>
        </a:p>
      </dgm:t>
    </dgm:pt>
    <dgm:pt modelId="{CB71978D-B1F6-415A-934A-2C9E3EDCD1F2}" type="parTrans" cxnId="{E67C0560-A68E-4001-8715-EB26132E9C2A}">
      <dgm:prSet/>
      <dgm:spPr/>
      <dgm:t>
        <a:bodyPr/>
        <a:lstStyle/>
        <a:p>
          <a:endParaRPr lang="ru-RU"/>
        </a:p>
      </dgm:t>
    </dgm:pt>
    <dgm:pt modelId="{CDF899AF-28BB-4154-8317-4D8875130493}" type="sibTrans" cxnId="{E67C0560-A68E-4001-8715-EB26132E9C2A}">
      <dgm:prSet/>
      <dgm:spPr/>
      <dgm:t>
        <a:bodyPr/>
        <a:lstStyle/>
        <a:p>
          <a:endParaRPr lang="ru-RU"/>
        </a:p>
      </dgm:t>
    </dgm:pt>
    <dgm:pt modelId="{85D57330-A6DA-48A2-AA5A-609926ABCB19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D8E34DCF-A004-4C4B-9545-6CD70A71FC7F}" type="sibTrans" cxnId="{AF7ECBD6-3862-4D21-83BB-737031F874AD}">
      <dgm:prSet/>
      <dgm:spPr/>
      <dgm:t>
        <a:bodyPr/>
        <a:lstStyle/>
        <a:p>
          <a:endParaRPr lang="ru-RU"/>
        </a:p>
      </dgm:t>
    </dgm:pt>
    <dgm:pt modelId="{A2E822D8-F6BA-4039-AECE-D54D7912C079}" type="parTrans" cxnId="{AF7ECBD6-3862-4D21-83BB-737031F874AD}">
      <dgm:prSet/>
      <dgm:spPr/>
      <dgm:t>
        <a:bodyPr/>
        <a:lstStyle/>
        <a:p>
          <a:endParaRPr lang="ru-RU"/>
        </a:p>
      </dgm:t>
    </dgm:pt>
    <dgm:pt modelId="{78F2BE9A-3E1D-4D20-87C6-8954329EA90F}" type="pres">
      <dgm:prSet presAssocID="{614227D7-240C-45E3-BFF5-6214639D4E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2D57B4-54FC-49BC-9D18-B3988E3E0738}" type="pres">
      <dgm:prSet presAssocID="{584CFEDB-21B1-43A0-8728-035D8117F4C9}" presName="composite" presStyleCnt="0"/>
      <dgm:spPr/>
    </dgm:pt>
    <dgm:pt modelId="{F817EE55-3088-4CC2-9108-CBC48B08F478}" type="pres">
      <dgm:prSet presAssocID="{584CFEDB-21B1-43A0-8728-035D8117F4C9}" presName="parentText" presStyleLbl="alignNode1" presStyleIdx="0" presStyleCnt="3" custLinFactNeighborX="923" custLinFactNeighborY="-28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831EA0-3A3A-4CE0-B35C-EAD5B5C92C3E}" type="pres">
      <dgm:prSet presAssocID="{584CFEDB-21B1-43A0-8728-035D8117F4C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FAF90-58D4-43CF-8C6C-747CBE4AC8FC}" type="pres">
      <dgm:prSet presAssocID="{6AD47C3F-4906-42CB-8D96-622AE23B966E}" presName="sp" presStyleCnt="0"/>
      <dgm:spPr/>
    </dgm:pt>
    <dgm:pt modelId="{498C1B33-96DA-4936-90E9-BB504F7ADA0A}" type="pres">
      <dgm:prSet presAssocID="{F8E0667D-75C9-43B6-B37A-242B9CFAA026}" presName="composite" presStyleCnt="0"/>
      <dgm:spPr/>
    </dgm:pt>
    <dgm:pt modelId="{9257B786-0630-4F79-B820-D38EA7895A51}" type="pres">
      <dgm:prSet presAssocID="{F8E0667D-75C9-43B6-B37A-242B9CFAA02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BC1E5-3E9C-418D-8F95-335DC64C8C60}" type="pres">
      <dgm:prSet presAssocID="{F8E0667D-75C9-43B6-B37A-242B9CFAA02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22F225-787A-4858-839D-BBE68599B2F1}" type="pres">
      <dgm:prSet presAssocID="{02DB12F3-9A9B-4AE2-84D8-337BEE33CCF1}" presName="sp" presStyleCnt="0"/>
      <dgm:spPr/>
    </dgm:pt>
    <dgm:pt modelId="{D6698D2B-6924-4223-9C1B-24A35B97C1AE}" type="pres">
      <dgm:prSet presAssocID="{85D57330-A6DA-48A2-AA5A-609926ABCB19}" presName="composite" presStyleCnt="0"/>
      <dgm:spPr/>
    </dgm:pt>
    <dgm:pt modelId="{5CC1B733-2665-4DD6-B98F-CD56E7EF079C}" type="pres">
      <dgm:prSet presAssocID="{85D57330-A6DA-48A2-AA5A-609926ABCB1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93766-F454-40EA-B35C-4A2C803D8317}" type="pres">
      <dgm:prSet presAssocID="{85D57330-A6DA-48A2-AA5A-609926ABCB1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8B09AC-1A0E-4C39-B839-08796909178A}" srcId="{584CFEDB-21B1-43A0-8728-035D8117F4C9}" destId="{5D4DDB74-BC55-40C5-AE52-5E9AF029AE26}" srcOrd="0" destOrd="0" parTransId="{7454F77C-8A8B-4564-9DC3-A099E85150BC}" sibTransId="{B177BEC7-AD41-4B72-A279-5CF2D67E0996}"/>
    <dgm:cxn modelId="{5C521119-6E1D-4B6F-BEB0-2BF0766C44DD}" type="presOf" srcId="{584CFEDB-21B1-43A0-8728-035D8117F4C9}" destId="{F817EE55-3088-4CC2-9108-CBC48B08F478}" srcOrd="0" destOrd="0" presId="urn:microsoft.com/office/officeart/2005/8/layout/chevron2"/>
    <dgm:cxn modelId="{F58AA75A-D595-4E81-B3A0-5576C93F77EA}" type="presOf" srcId="{82E82009-65AF-4D63-8808-205A83B486C2}" destId="{6B4BC1E5-3E9C-418D-8F95-335DC64C8C60}" srcOrd="0" destOrd="0" presId="urn:microsoft.com/office/officeart/2005/8/layout/chevron2"/>
    <dgm:cxn modelId="{D7E36737-2B52-4A60-A0F3-BD8E29C2C914}" type="presOf" srcId="{614227D7-240C-45E3-BFF5-6214639D4E75}" destId="{78F2BE9A-3E1D-4D20-87C6-8954329EA90F}" srcOrd="0" destOrd="0" presId="urn:microsoft.com/office/officeart/2005/8/layout/chevron2"/>
    <dgm:cxn modelId="{125F873E-7018-404D-B1A4-7F30A5BDDEA7}" type="presOf" srcId="{85D57330-A6DA-48A2-AA5A-609926ABCB19}" destId="{5CC1B733-2665-4DD6-B98F-CD56E7EF079C}" srcOrd="0" destOrd="0" presId="urn:microsoft.com/office/officeart/2005/8/layout/chevron2"/>
    <dgm:cxn modelId="{01DF369C-35F2-4604-8A7A-3C94E6CF5D8E}" type="presOf" srcId="{35696562-AEBD-4765-A280-6215D724E6A9}" destId="{01F93766-F454-40EA-B35C-4A2C803D8317}" srcOrd="0" destOrd="0" presId="urn:microsoft.com/office/officeart/2005/8/layout/chevron2"/>
    <dgm:cxn modelId="{028DC301-67FF-4787-B660-FBAA09DE2187}" srcId="{F8E0667D-75C9-43B6-B37A-242B9CFAA026}" destId="{82E82009-65AF-4D63-8808-205A83B486C2}" srcOrd="0" destOrd="0" parTransId="{4A73C64B-BDD3-46C7-89AE-4592403087B2}" sibTransId="{52EBA6F8-2FEB-4677-8976-3E316F23C35A}"/>
    <dgm:cxn modelId="{AF7ECBD6-3862-4D21-83BB-737031F874AD}" srcId="{614227D7-240C-45E3-BFF5-6214639D4E75}" destId="{85D57330-A6DA-48A2-AA5A-609926ABCB19}" srcOrd="2" destOrd="0" parTransId="{A2E822D8-F6BA-4039-AECE-D54D7912C079}" sibTransId="{D8E34DCF-A004-4C4B-9545-6CD70A71FC7F}"/>
    <dgm:cxn modelId="{B948BF8F-BAD4-4E5A-A2B1-323206BA71EB}" type="presOf" srcId="{F8E0667D-75C9-43B6-B37A-242B9CFAA026}" destId="{9257B786-0630-4F79-B820-D38EA7895A51}" srcOrd="0" destOrd="0" presId="urn:microsoft.com/office/officeart/2005/8/layout/chevron2"/>
    <dgm:cxn modelId="{3E58137F-0292-4643-BD78-C8E842DA9E00}" srcId="{614227D7-240C-45E3-BFF5-6214639D4E75}" destId="{584CFEDB-21B1-43A0-8728-035D8117F4C9}" srcOrd="0" destOrd="0" parTransId="{149C0021-1EE9-432F-91AE-7FF64E553A26}" sibTransId="{6AD47C3F-4906-42CB-8D96-622AE23B966E}"/>
    <dgm:cxn modelId="{E67C0560-A68E-4001-8715-EB26132E9C2A}" srcId="{85D57330-A6DA-48A2-AA5A-609926ABCB19}" destId="{35696562-AEBD-4765-A280-6215D724E6A9}" srcOrd="0" destOrd="0" parTransId="{CB71978D-B1F6-415A-934A-2C9E3EDCD1F2}" sibTransId="{CDF899AF-28BB-4154-8317-4D8875130493}"/>
    <dgm:cxn modelId="{04AF6934-3D81-498D-BFD7-B1300C7BAAB0}" type="presOf" srcId="{5D4DDB74-BC55-40C5-AE52-5E9AF029AE26}" destId="{E0831EA0-3A3A-4CE0-B35C-EAD5B5C92C3E}" srcOrd="0" destOrd="0" presId="urn:microsoft.com/office/officeart/2005/8/layout/chevron2"/>
    <dgm:cxn modelId="{CDDEC7A0-1A5C-4022-BB33-1BF0BE4271DF}" srcId="{614227D7-240C-45E3-BFF5-6214639D4E75}" destId="{F8E0667D-75C9-43B6-B37A-242B9CFAA026}" srcOrd="1" destOrd="0" parTransId="{33D74CA5-E425-4E52-ADA2-E3E31D8E9478}" sibTransId="{02DB12F3-9A9B-4AE2-84D8-337BEE33CCF1}"/>
    <dgm:cxn modelId="{F650AA06-9374-4817-9B45-4B6568E04EF3}" type="presParOf" srcId="{78F2BE9A-3E1D-4D20-87C6-8954329EA90F}" destId="{4B2D57B4-54FC-49BC-9D18-B3988E3E0738}" srcOrd="0" destOrd="0" presId="urn:microsoft.com/office/officeart/2005/8/layout/chevron2"/>
    <dgm:cxn modelId="{BEBAE259-9A0B-42FD-964D-769A22FA6EF4}" type="presParOf" srcId="{4B2D57B4-54FC-49BC-9D18-B3988E3E0738}" destId="{F817EE55-3088-4CC2-9108-CBC48B08F478}" srcOrd="0" destOrd="0" presId="urn:microsoft.com/office/officeart/2005/8/layout/chevron2"/>
    <dgm:cxn modelId="{36AFED18-DEAD-4A6B-95AE-42C45AA683C3}" type="presParOf" srcId="{4B2D57B4-54FC-49BC-9D18-B3988E3E0738}" destId="{E0831EA0-3A3A-4CE0-B35C-EAD5B5C92C3E}" srcOrd="1" destOrd="0" presId="urn:microsoft.com/office/officeart/2005/8/layout/chevron2"/>
    <dgm:cxn modelId="{07CB700C-1F4A-4BC8-9ABC-CB7B3B37EB0A}" type="presParOf" srcId="{78F2BE9A-3E1D-4D20-87C6-8954329EA90F}" destId="{ABFFAF90-58D4-43CF-8C6C-747CBE4AC8FC}" srcOrd="1" destOrd="0" presId="urn:microsoft.com/office/officeart/2005/8/layout/chevron2"/>
    <dgm:cxn modelId="{EEF50F00-9838-45B9-8D02-700AD19291F1}" type="presParOf" srcId="{78F2BE9A-3E1D-4D20-87C6-8954329EA90F}" destId="{498C1B33-96DA-4936-90E9-BB504F7ADA0A}" srcOrd="2" destOrd="0" presId="urn:microsoft.com/office/officeart/2005/8/layout/chevron2"/>
    <dgm:cxn modelId="{F69538A4-04F8-4AF9-9348-7CAC9448132F}" type="presParOf" srcId="{498C1B33-96DA-4936-90E9-BB504F7ADA0A}" destId="{9257B786-0630-4F79-B820-D38EA7895A51}" srcOrd="0" destOrd="0" presId="urn:microsoft.com/office/officeart/2005/8/layout/chevron2"/>
    <dgm:cxn modelId="{6FA4F20F-6770-48DC-B0DF-381F285AD18B}" type="presParOf" srcId="{498C1B33-96DA-4936-90E9-BB504F7ADA0A}" destId="{6B4BC1E5-3E9C-418D-8F95-335DC64C8C60}" srcOrd="1" destOrd="0" presId="urn:microsoft.com/office/officeart/2005/8/layout/chevron2"/>
    <dgm:cxn modelId="{C896CEDE-BD74-4987-BB09-686C296376AB}" type="presParOf" srcId="{78F2BE9A-3E1D-4D20-87C6-8954329EA90F}" destId="{DF22F225-787A-4858-839D-BBE68599B2F1}" srcOrd="3" destOrd="0" presId="urn:microsoft.com/office/officeart/2005/8/layout/chevron2"/>
    <dgm:cxn modelId="{C07CD501-FAE1-4C6C-AF4F-24072D3AB7EC}" type="presParOf" srcId="{78F2BE9A-3E1D-4D20-87C6-8954329EA90F}" destId="{D6698D2B-6924-4223-9C1B-24A35B97C1AE}" srcOrd="4" destOrd="0" presId="urn:microsoft.com/office/officeart/2005/8/layout/chevron2"/>
    <dgm:cxn modelId="{A7400EA9-ABB5-4C75-9E44-3937EB9F6C31}" type="presParOf" srcId="{D6698D2B-6924-4223-9C1B-24A35B97C1AE}" destId="{5CC1B733-2665-4DD6-B98F-CD56E7EF079C}" srcOrd="0" destOrd="0" presId="urn:microsoft.com/office/officeart/2005/8/layout/chevron2"/>
    <dgm:cxn modelId="{62AD4C44-05F2-4A2B-A88C-063F3F298BBA}" type="presParOf" srcId="{D6698D2B-6924-4223-9C1B-24A35B97C1AE}" destId="{01F93766-F454-40EA-B35C-4A2C803D831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7EE55-3088-4CC2-9108-CBC48B08F478}">
      <dsp:nvSpPr>
        <dsp:cNvPr id="0" name=""/>
        <dsp:cNvSpPr/>
      </dsp:nvSpPr>
      <dsp:spPr>
        <a:xfrm rot="5400000">
          <a:off x="-228738" y="239034"/>
          <a:ext cx="1593563" cy="111549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1</a:t>
          </a:r>
          <a:endParaRPr lang="ru-RU" sz="3100" kern="1200" dirty="0"/>
        </a:p>
      </dsp:txBody>
      <dsp:txXfrm rot="-5400000">
        <a:off x="10297" y="557746"/>
        <a:ext cx="1115494" cy="478069"/>
      </dsp:txXfrm>
    </dsp:sp>
    <dsp:sp modelId="{E0831EA0-3A3A-4CE0-B35C-EAD5B5C92C3E}">
      <dsp:nvSpPr>
        <dsp:cNvPr id="0" name=""/>
        <dsp:cNvSpPr/>
      </dsp:nvSpPr>
      <dsp:spPr>
        <a:xfrm rot="5400000">
          <a:off x="3820259" y="-2704525"/>
          <a:ext cx="1035816" cy="64453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C00000"/>
              </a:solidFill>
            </a:rPr>
            <a:t>Целевой раздел</a:t>
          </a:r>
          <a:endParaRPr lang="ru-RU" sz="2800" b="1" kern="1200" dirty="0">
            <a:solidFill>
              <a:srgbClr val="C00000"/>
            </a:solidFill>
          </a:endParaRPr>
        </a:p>
      </dsp:txBody>
      <dsp:txXfrm rot="-5400000">
        <a:off x="1115495" y="50803"/>
        <a:ext cx="6394781" cy="934688"/>
      </dsp:txXfrm>
    </dsp:sp>
    <dsp:sp modelId="{9257B786-0630-4F79-B820-D38EA7895A51}">
      <dsp:nvSpPr>
        <dsp:cNvPr id="0" name=""/>
        <dsp:cNvSpPr/>
      </dsp:nvSpPr>
      <dsp:spPr>
        <a:xfrm rot="5400000">
          <a:off x="-239034" y="1638496"/>
          <a:ext cx="1593563" cy="111549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</a:t>
          </a:r>
          <a:endParaRPr lang="ru-RU" sz="3100" kern="1200" dirty="0"/>
        </a:p>
      </dsp:txBody>
      <dsp:txXfrm rot="-5400000">
        <a:off x="1" y="1957208"/>
        <a:ext cx="1115494" cy="478069"/>
      </dsp:txXfrm>
    </dsp:sp>
    <dsp:sp modelId="{6B4BC1E5-3E9C-418D-8F95-335DC64C8C60}">
      <dsp:nvSpPr>
        <dsp:cNvPr id="0" name=""/>
        <dsp:cNvSpPr/>
      </dsp:nvSpPr>
      <dsp:spPr>
        <a:xfrm rot="5400000">
          <a:off x="3820259" y="-1305302"/>
          <a:ext cx="1035816" cy="64453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accent3">
                  <a:lumMod val="75000"/>
                </a:schemeClr>
              </a:solidFill>
            </a:rPr>
            <a:t>Содержательный раздел</a:t>
          </a:r>
          <a:endParaRPr lang="ru-RU" sz="2800" b="1" kern="1200" dirty="0">
            <a:solidFill>
              <a:schemeClr val="accent3">
                <a:lumMod val="75000"/>
              </a:schemeClr>
            </a:solidFill>
          </a:endParaRPr>
        </a:p>
      </dsp:txBody>
      <dsp:txXfrm rot="-5400000">
        <a:off x="1115495" y="1450026"/>
        <a:ext cx="6394781" cy="934688"/>
      </dsp:txXfrm>
    </dsp:sp>
    <dsp:sp modelId="{5CC1B733-2665-4DD6-B98F-CD56E7EF079C}">
      <dsp:nvSpPr>
        <dsp:cNvPr id="0" name=""/>
        <dsp:cNvSpPr/>
      </dsp:nvSpPr>
      <dsp:spPr>
        <a:xfrm rot="5400000">
          <a:off x="-239034" y="3037719"/>
          <a:ext cx="1593563" cy="1115494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3</a:t>
          </a:r>
          <a:endParaRPr lang="ru-RU" sz="3100" kern="1200" dirty="0"/>
        </a:p>
      </dsp:txBody>
      <dsp:txXfrm rot="-5400000">
        <a:off x="1" y="3356431"/>
        <a:ext cx="1115494" cy="478069"/>
      </dsp:txXfrm>
    </dsp:sp>
    <dsp:sp modelId="{01F93766-F454-40EA-B35C-4A2C803D8317}">
      <dsp:nvSpPr>
        <dsp:cNvPr id="0" name=""/>
        <dsp:cNvSpPr/>
      </dsp:nvSpPr>
      <dsp:spPr>
        <a:xfrm rot="5400000">
          <a:off x="3820259" y="93920"/>
          <a:ext cx="1035816" cy="644534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accent4">
                  <a:lumMod val="75000"/>
                </a:schemeClr>
              </a:solidFill>
            </a:rPr>
            <a:t>Организационный раздел</a:t>
          </a:r>
          <a:endParaRPr lang="ru-RU" sz="2800" b="1" kern="1200" dirty="0">
            <a:solidFill>
              <a:schemeClr val="accent4">
                <a:lumMod val="75000"/>
              </a:schemeClr>
            </a:solidFill>
          </a:endParaRPr>
        </a:p>
      </dsp:txBody>
      <dsp:txXfrm rot="-5400000">
        <a:off x="1115495" y="2849248"/>
        <a:ext cx="6394781" cy="934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hitsu\Desktop\реферат\MainSla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03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E47A239-15D9-48FA-9B39-1BD88B5C0743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26211F1-261D-4F23-925B-1F7A9ECEA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978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AFFA0B8-D5A6-40DC-9729-CE4D2A45B855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C9A6F9E-56B6-4E0B-95E2-F2AEA3CEF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38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0E1F871-7532-49F1-B63E-F2429346C6C2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78379E6-BAD0-4E6C-B711-CB4513917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48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2DCBE00-B125-4AFB-BAC5-C81312FE66A8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028F5BE-64A4-4D72-998C-E513242399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41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F039429-094F-4828-9634-47C8192913BD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A62BCB-5393-4798-9E1B-6C08A2727E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11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83CD46-B258-4F3A-8D39-A530DAB7B2D6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68C0FD-97A5-468B-8BDA-E425C3945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95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1F5D43-DB49-42E6-AE27-650AF93EDACA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EFBF027-80C0-43E3-84F8-30EFA9B3B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5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79DF7DC-F066-4301-8ADD-F2FB53730E74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6A667F3-0C46-40AB-A930-BF80E814FE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61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0D51B97-26D4-44F3-BA7A-903F480073F3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03C2FD-8A0F-4242-8647-F15C3BE5C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78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E89848E-FFED-4CC1-B7CC-81DC045EED66}" type="datetimeFigureOut">
              <a:rPr lang="ru-RU"/>
              <a:pPr>
                <a:defRPr/>
              </a:pPr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50CD76-2175-4A29-B5B7-AA0515220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75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itsu\Desktop\реферат\SlaidPrint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500063"/>
            <a:ext cx="82296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832848" cy="2256656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>
                <a:solidFill>
                  <a:srgbClr val="366630"/>
                </a:solidFill>
              </a:rPr>
              <a:t>Краткая презентация </a:t>
            </a:r>
            <a:br>
              <a:rPr lang="ru-RU" b="1" i="1" dirty="0">
                <a:solidFill>
                  <a:srgbClr val="366630"/>
                </a:solidFill>
              </a:rPr>
            </a:br>
            <a:r>
              <a:rPr lang="ru-RU" b="1" i="1" dirty="0">
                <a:solidFill>
                  <a:srgbClr val="366630"/>
                </a:solidFill>
              </a:rPr>
              <a:t>основной общеобразовательной программы муниципального бюджетного дошкольного образовательного учреждения «Центр развития ребенка – </a:t>
            </a:r>
            <a:br>
              <a:rPr lang="ru-RU" b="1" i="1" dirty="0">
                <a:solidFill>
                  <a:srgbClr val="366630"/>
                </a:solidFill>
              </a:rPr>
            </a:br>
            <a:r>
              <a:rPr lang="ru-RU" b="1" i="1" dirty="0">
                <a:solidFill>
                  <a:srgbClr val="366630"/>
                </a:solidFill>
              </a:rPr>
              <a:t>детский сад № </a:t>
            </a:r>
            <a:r>
              <a:rPr lang="ru-RU" b="1" i="1" dirty="0" smtClean="0">
                <a:solidFill>
                  <a:srgbClr val="366630"/>
                </a:solidFill>
              </a:rPr>
              <a:t>1 «Малыш» </a:t>
            </a:r>
            <a:r>
              <a:rPr lang="ru-RU" b="1" i="1" dirty="0">
                <a:solidFill>
                  <a:srgbClr val="366630"/>
                </a:solidFill>
              </a:rPr>
              <a:t/>
            </a:r>
            <a:br>
              <a:rPr lang="ru-RU" b="1" i="1" dirty="0">
                <a:solidFill>
                  <a:srgbClr val="366630"/>
                </a:solidFill>
              </a:rPr>
            </a:br>
            <a:r>
              <a:rPr lang="ru-RU" b="1" i="1" dirty="0">
                <a:solidFill>
                  <a:srgbClr val="366630"/>
                </a:solidFill>
              </a:rPr>
              <a:t>города Невинномысска</a:t>
            </a:r>
            <a:endParaRPr lang="ru-RU" dirty="0" smtClean="0">
              <a:solidFill>
                <a:srgbClr val="366630"/>
              </a:solidFill>
            </a:endParaRPr>
          </a:p>
        </p:txBody>
      </p:sp>
      <p:pic>
        <p:nvPicPr>
          <p:cNvPr id="4" name="Picture 2" descr="http://ds1.nevinsk.ru/wp-content/uploads/2014/10/%D0%BC%D0%B0%D0%BB%D1%8B%D1%88%D0%BA%D1%80%D0%B0%D0%B9%D0%BD%D0%B8%D0%B91-1024x34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35" y="620688"/>
            <a:ext cx="8460432" cy="281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031717"/>
            <a:ext cx="8640960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Целевые ориентиры </a:t>
            </a:r>
            <a:r>
              <a:rPr lang="ru-RU" b="1" dirty="0" smtClean="0">
                <a:solidFill>
                  <a:srgbClr val="FF0000"/>
                </a:solidFill>
              </a:rPr>
              <a:t>(дошкольный </a:t>
            </a:r>
            <a:r>
              <a:rPr lang="ru-RU" b="1" dirty="0" smtClean="0">
                <a:solidFill>
                  <a:srgbClr val="FF0000"/>
                </a:solidFill>
              </a:rPr>
              <a:t>возраст)</a:t>
            </a:r>
          </a:p>
          <a:p>
            <a:pPr lvl="0"/>
            <a:r>
              <a:rPr lang="ru-RU" dirty="0" smtClean="0"/>
              <a:t>• </a:t>
            </a:r>
            <a:r>
              <a:rPr lang="ru-RU" sz="1600" b="1" dirty="0" smtClean="0"/>
              <a:t>ребенок </a:t>
            </a:r>
            <a:r>
              <a:rPr lang="ru-RU" sz="1600" b="1" dirty="0"/>
              <a:t>овладевает основными культурными способами деятельности, проявляет инициативу и самостоятельность в игре, общении, конструировании и других видах детской активности. Способен выбирать себе род занятий, участников по совместной деятельности;</a:t>
            </a:r>
          </a:p>
          <a:p>
            <a:pPr lvl="0"/>
            <a:r>
              <a:rPr lang="ru-RU" sz="1600" b="1" dirty="0" smtClean="0"/>
              <a:t>• </a:t>
            </a:r>
            <a:r>
              <a:rPr lang="ru-RU" sz="1600" b="1" dirty="0" smtClean="0"/>
              <a:t>ребенок </a:t>
            </a:r>
            <a:r>
              <a:rPr lang="ru-RU" sz="1600" b="1" dirty="0"/>
              <a:t>положительно относится к миру, другим людям и самому себе, обладает чувством собственного достоинства.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lvl="0"/>
            <a:r>
              <a:rPr lang="ru-RU" sz="1600" b="1" dirty="0" smtClean="0"/>
              <a:t>• </a:t>
            </a:r>
            <a:r>
              <a:rPr lang="ru-RU" sz="1600" b="1" dirty="0" smtClean="0"/>
              <a:t>ребенок </a:t>
            </a:r>
            <a:r>
              <a:rPr lang="ru-RU" sz="1600" b="1" dirty="0"/>
              <a:t>обладает воображением, которое реализуется в разных видах деятельности и прежде всего в игре. Ребенок владеет разными формами и видами игры, различает условную и реальную ситуации, следует игровым правилам;</a:t>
            </a:r>
          </a:p>
          <a:p>
            <a:pPr lvl="0"/>
            <a:r>
              <a:rPr lang="ru-RU" sz="1600" b="1" dirty="0" smtClean="0"/>
              <a:t>• </a:t>
            </a:r>
            <a:r>
              <a:rPr lang="ru-RU" sz="1600" b="1" dirty="0" smtClean="0"/>
              <a:t>ребенок </a:t>
            </a:r>
            <a:r>
              <a:rPr lang="ru-RU" sz="1600" b="1" dirty="0"/>
              <a:t>достаточно хорошо владеет устной речью, может высказывать свои мысли и желания,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lvl="0"/>
            <a:r>
              <a:rPr lang="ru-RU" sz="1600" b="1" dirty="0" smtClean="0"/>
              <a:t>• </a:t>
            </a:r>
            <a:r>
              <a:rPr lang="ru-RU" sz="1600" b="1" dirty="0"/>
              <a:t>у ребенка развита крупная и мелкая моторика. Он подвижен, вынослив, владеет основными произвольными движениями, может контролировать свои движения и управлять ими;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662385"/>
            <a:ext cx="3631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ПЛАНИРУЕМЫЕ 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257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340768"/>
            <a:ext cx="864096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Целевые ориентиры </a:t>
            </a:r>
            <a:r>
              <a:rPr lang="ru-RU" b="1" dirty="0" smtClean="0">
                <a:solidFill>
                  <a:srgbClr val="FF0000"/>
                </a:solidFill>
              </a:rPr>
              <a:t>(дошкольный </a:t>
            </a:r>
            <a:r>
              <a:rPr lang="ru-RU" b="1" dirty="0" smtClean="0">
                <a:solidFill>
                  <a:srgbClr val="FF0000"/>
                </a:solidFill>
              </a:rPr>
              <a:t>возраст)</a:t>
            </a:r>
          </a:p>
          <a:p>
            <a:pPr lvl="0"/>
            <a:r>
              <a:rPr lang="ru-RU" dirty="0" smtClean="0"/>
              <a:t>• </a:t>
            </a:r>
            <a:r>
              <a:rPr lang="ru-RU" sz="1600" b="1" dirty="0"/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r>
              <a:rPr lang="ru-RU" sz="1600" b="1" dirty="0" smtClean="0"/>
              <a:t>• </a:t>
            </a:r>
            <a:r>
              <a:rPr lang="ru-RU" sz="1600" b="1" dirty="0"/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людей. Склонен наблюдать, экспериментировать, строить смысловую картину окружающей реальности, обладает начальными знаниями о себе, о природном и социальном мире, в котором он живет.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 Способен к принятию собственных решений, опираясь на свои знания и умения в различных видах деятельности</a:t>
            </a:r>
            <a:r>
              <a:rPr lang="ru-RU" sz="1600" b="1" dirty="0" smtClean="0"/>
              <a:t>.</a:t>
            </a:r>
            <a:endParaRPr lang="ru-RU" sz="1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662385"/>
            <a:ext cx="3631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ПЛАНИРУЕМЫЕ 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90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340768"/>
            <a:ext cx="864096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Целевые ориентиры </a:t>
            </a:r>
            <a:r>
              <a:rPr lang="ru-RU" b="1" dirty="0" smtClean="0">
                <a:solidFill>
                  <a:srgbClr val="FF0000"/>
                </a:solidFill>
              </a:rPr>
              <a:t>(дошкольный </a:t>
            </a:r>
            <a:r>
              <a:rPr lang="ru-RU" b="1" dirty="0" smtClean="0">
                <a:solidFill>
                  <a:srgbClr val="FF0000"/>
                </a:solidFill>
              </a:rPr>
              <a:t>возраст)</a:t>
            </a:r>
          </a:p>
          <a:p>
            <a:pPr lvl="0"/>
            <a:r>
              <a:rPr lang="ru-RU" dirty="0" smtClean="0"/>
              <a:t>• </a:t>
            </a:r>
            <a:r>
              <a:rPr lang="ru-RU" sz="1600" b="1" dirty="0"/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r>
              <a:rPr lang="ru-RU" sz="1600" b="1" dirty="0" smtClean="0"/>
              <a:t>• </a:t>
            </a:r>
            <a:r>
              <a:rPr lang="ru-RU" sz="1600" b="1" dirty="0"/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людей. Склонен наблюдать, экспериментировать, строить смысловую картину окружающей реальности, обладает начальными знаниями о себе, о природном и социальном мире, в котором он живет.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 Способен к принятию собственных решений, опираясь на свои знания и умения в различных видах деятельности</a:t>
            </a:r>
            <a:r>
              <a:rPr lang="ru-RU" sz="1600" b="1" dirty="0" smtClean="0"/>
              <a:t>.</a:t>
            </a:r>
            <a:endParaRPr lang="ru-RU" sz="1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662385"/>
            <a:ext cx="3631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ПЛАНИРУЕМЫЕ 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972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700808"/>
            <a:ext cx="86409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Цель</a:t>
            </a:r>
            <a:r>
              <a:rPr lang="ru-RU" b="1" dirty="0" smtClean="0"/>
              <a:t>-</a:t>
            </a:r>
            <a:r>
              <a:rPr lang="ru-RU" b="1" i="1" dirty="0" smtClean="0"/>
              <a:t>организация </a:t>
            </a:r>
            <a:r>
              <a:rPr lang="ru-RU" b="1" i="1" dirty="0"/>
              <a:t>партнерства МБДОУ с семьями воспитанников по реализации основной общеобразовательной программы дошкольного образования</a:t>
            </a:r>
            <a:r>
              <a:rPr lang="ru-RU" b="1" i="1" dirty="0" smtClean="0"/>
              <a:t>.</a:t>
            </a:r>
          </a:p>
          <a:p>
            <a:pPr algn="ctr"/>
            <a:endParaRPr lang="ru-RU" b="1" i="1" dirty="0"/>
          </a:p>
          <a:p>
            <a:pPr algn="ctr"/>
            <a:endParaRPr lang="ru-RU" dirty="0"/>
          </a:p>
          <a:p>
            <a:pPr lvl="0"/>
            <a:r>
              <a:rPr lang="ru-RU" sz="1600" b="1" dirty="0" smtClean="0"/>
              <a:t>	Семья является институтом первичной социализации и образования, который оказывает влияние на развитие ребенка.</a:t>
            </a:r>
          </a:p>
          <a:p>
            <a:pPr lvl="0" algn="just"/>
            <a:r>
              <a:rPr lang="ru-RU" sz="1600" b="1" dirty="0" smtClean="0"/>
              <a:t>	Обмен информацией о ребенке является основой воспитательного партнерства между родителями (законными представителями) и воспитателями, то есть открытого для доверительного и интенсивного сотрудничества обеих сторон в общем деле образования и воспитания детей.</a:t>
            </a:r>
          </a:p>
          <a:p>
            <a:pPr lvl="0"/>
            <a:r>
              <a:rPr lang="ru-RU" sz="1600" b="1" dirty="0"/>
              <a:t>	</a:t>
            </a:r>
            <a:r>
              <a:rPr lang="ru-RU" sz="1600" b="1" dirty="0" smtClean="0"/>
              <a:t>Взаимодействие с семьей в духе партнерства в деле образования и воспитания детей является предпосылкой для обеспечения их полноценного развития </a:t>
            </a:r>
            <a:endParaRPr lang="ru-RU" sz="1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662385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ВЗАИМОДЕЙСТВИЕ ПЕДАГОГИЧЕСКОГО КОЛЛЕКТИВА  С СЕМЬЯМИ ВОСПИТАННИКОВ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97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700808"/>
            <a:ext cx="864096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 smtClean="0"/>
              <a:t>Общие </a:t>
            </a:r>
            <a:r>
              <a:rPr lang="ru-RU" sz="1600" b="1" dirty="0"/>
              <a:t>родительские собрания (2 раза в год). Организуются администрацией МБДОУ. На собрания могут приглашаться специалисты МБДОУ и представители иных организаций (специалисты соц. защиты, школы, здравоохранения и т.д.) в соответствии с планом работы МБДОУ и запросом родительского сообщества.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Групповые родительские собрания (3-4 раза в год). Организуются воспитателями, родительским комитетом. На собрания могут приглашаться специалисты МБДОУ, в соответствии с планом работы МБДОУ и запросом родительского сообщества.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"Круглый стол". По любой теме, актуальной для детей и родителей, с привлечением необходимых специалистов.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Тематические выставки и конкурсы.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 err="1"/>
              <a:t>Соцобследование</a:t>
            </a:r>
            <a:r>
              <a:rPr lang="ru-RU" sz="1600" b="1" dirty="0"/>
              <a:t>, мониторинг, анкетирование на различные темы, в том числе по качеству образования и мерах по улучшению работы ДОУ.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Индивидуальные консультации, рекомендации специалистов по запросу родителей. </a:t>
            </a:r>
            <a:endParaRPr lang="ru-RU" sz="1600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 smtClean="0"/>
              <a:t>Педагогические </a:t>
            </a:r>
            <a:r>
              <a:rPr lang="ru-RU" sz="1600" b="1" dirty="0"/>
              <a:t>советы с участием родителей.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Дни открытых дверей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1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662385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Формы взаимодействия педагогического коллектива с семьями воспитанников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543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9532" y="1484784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Совместные спортивные и музыкальные праздники, тематические досуги и развлечения.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 smtClean="0"/>
              <a:t>Наглядно-информационные </a:t>
            </a:r>
            <a:r>
              <a:rPr lang="ru-RU" sz="1600" b="1" dirty="0"/>
              <a:t>формы организации: фотографии, выставки детских работ, стенды, ширмы, папки-передвижки, информационные проспекты для родителей, выпуск газет, организация мини-библиотек, творческие объявления. Решают задачи ознакомления родителей (законных представителей) с условиями, содержанием и методами воспитания детей в условиях дошкольного учреждения, позволяют правильно оценивать деятельность педагогов, пересмотреть методы и приемы домашнего воспитания, объективно видеть деятельность воспитателя.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Индивидуальные педагогические беседы. Цель педагогической беседы –обмен мнениями по тому или иному вопросу; ее особенность –активное участие и воспитателя и родителей. Беседа может возникать стихийно по инициативе и родителей (законных представителей) и воспитателя.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Совместные детско-родительские исследовательские проекты.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/>
              <a:t>Электронные информационно-просветительские (информирование, просвещение, консультирование родителей через Интернет, сайт МБДОУ).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662385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Формы взаимодействия педагогического коллектива с семьями воспитанников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9209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1988840"/>
            <a:ext cx="35359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800" b="1" dirty="0">
                <a:solidFill>
                  <a:srgbClr val="FF0000"/>
                </a:solidFill>
                <a:latin typeface="+mn-lt"/>
              </a:rPr>
              <a:t>Спасибо </a:t>
            </a:r>
            <a:endParaRPr lang="ru-RU" altLang="ru-RU" sz="4800" b="1" dirty="0" smtClean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ru-RU" altLang="ru-RU" sz="4800" b="1" dirty="0" smtClean="0">
                <a:solidFill>
                  <a:srgbClr val="FF0000"/>
                </a:solidFill>
                <a:latin typeface="+mn-lt"/>
              </a:rPr>
              <a:t>за </a:t>
            </a:r>
            <a:r>
              <a:rPr lang="ru-RU" altLang="ru-RU" sz="4800" b="1" dirty="0">
                <a:solidFill>
                  <a:srgbClr val="FF0000"/>
                </a:solidFill>
                <a:latin typeface="+mn-lt"/>
              </a:rPr>
              <a:t>внимание!</a:t>
            </a:r>
            <a:endParaRPr lang="ru-RU" sz="48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2438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Характеристика ДОУ</a:t>
            </a:r>
            <a:endParaRPr lang="ru-RU" altLang="ru-RU" sz="2800" dirty="0" smtClean="0">
              <a:solidFill>
                <a:srgbClr val="FF0000"/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686300"/>
          </a:xfrm>
        </p:spPr>
        <p:txBody>
          <a:bodyPr/>
          <a:lstStyle/>
          <a:p>
            <a:pPr>
              <a:defRPr/>
            </a:pPr>
            <a:r>
              <a:rPr lang="ru-RU" sz="1600" b="1" i="1" dirty="0">
                <a:solidFill>
                  <a:srgbClr val="FF0000"/>
                </a:solidFill>
              </a:rPr>
              <a:t>Наименование учреждения в соответствии с уставом:</a:t>
            </a: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/>
              <a:t>муниципальное бюджетное дошкольное образовательное учреждение </a:t>
            </a:r>
            <a:r>
              <a:rPr lang="ru-RU" sz="1600" b="1" dirty="0" smtClean="0"/>
              <a:t> «Центр развития ребенка – детский сад №1 «Малыш» города Невинномысска</a:t>
            </a:r>
            <a:endParaRPr lang="ru-RU" sz="1600" b="1" dirty="0"/>
          </a:p>
          <a:p>
            <a:pPr>
              <a:lnSpc>
                <a:spcPct val="80000"/>
              </a:lnSpc>
              <a:defRPr/>
            </a:pPr>
            <a:r>
              <a:rPr lang="ru-RU" sz="1600" b="1" i="1" dirty="0">
                <a:solidFill>
                  <a:srgbClr val="FF0000"/>
                </a:solidFill>
              </a:rPr>
              <a:t>Адрес:</a:t>
            </a:r>
            <a:r>
              <a:rPr lang="ru-RU" sz="1600" b="1" dirty="0"/>
              <a:t> </a:t>
            </a:r>
            <a:r>
              <a:rPr lang="ru-RU" sz="1600" b="1" dirty="0" smtClean="0"/>
              <a:t>357100,  Ставропольский край,  г. Невинномысск, ул. Апанасенко 88-А</a:t>
            </a:r>
          </a:p>
          <a:p>
            <a:pPr>
              <a:lnSpc>
                <a:spcPct val="80000"/>
              </a:lnSpc>
              <a:defRPr/>
            </a:pPr>
            <a:r>
              <a:rPr lang="ru-RU" sz="1600" b="1" i="1" dirty="0" smtClean="0">
                <a:solidFill>
                  <a:srgbClr val="FF0000"/>
                </a:solidFill>
              </a:rPr>
              <a:t>Телефон: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 smtClean="0"/>
              <a:t>8 </a:t>
            </a:r>
            <a:r>
              <a:rPr lang="ru-RU" sz="1600" b="1" dirty="0"/>
              <a:t>(86554) 7-57-05</a:t>
            </a:r>
          </a:p>
          <a:p>
            <a:pPr>
              <a:defRPr/>
            </a:pPr>
            <a:r>
              <a:rPr lang="ru-RU" sz="1600" b="1" i="1" dirty="0" smtClean="0">
                <a:solidFill>
                  <a:srgbClr val="FF0000"/>
                </a:solidFill>
              </a:rPr>
              <a:t>Электронный адрес:</a:t>
            </a:r>
            <a:r>
              <a:rPr lang="ru-RU" sz="1600" b="1" dirty="0" smtClean="0"/>
              <a:t> </a:t>
            </a:r>
            <a:r>
              <a:rPr lang="en-US" sz="1600" b="1" dirty="0" smtClean="0"/>
              <a:t>d</a:t>
            </a:r>
            <a:r>
              <a:rPr lang="ru-RU" sz="1600" b="1" dirty="0"/>
              <a:t>е</a:t>
            </a:r>
            <a:r>
              <a:rPr lang="en-US" sz="1600" b="1" dirty="0" err="1"/>
              <a:t>tskijsad</a:t>
            </a:r>
            <a:r>
              <a:rPr lang="ru-RU" sz="1600" b="1" dirty="0"/>
              <a:t>.1@</a:t>
            </a:r>
            <a:r>
              <a:rPr lang="en-US" sz="1600" b="1" dirty="0"/>
              <a:t>mail</a:t>
            </a:r>
            <a:r>
              <a:rPr lang="ru-RU" sz="1600" b="1" dirty="0"/>
              <a:t>.</a:t>
            </a:r>
            <a:r>
              <a:rPr lang="en-US" sz="1600" b="1" dirty="0" err="1"/>
              <a:t>ru</a:t>
            </a:r>
            <a:endParaRPr lang="ru-RU" sz="1600" b="1" dirty="0" smtClean="0"/>
          </a:p>
          <a:p>
            <a:pPr>
              <a:defRPr/>
            </a:pPr>
            <a:r>
              <a:rPr lang="ru-RU" sz="1600" b="1" i="1" dirty="0" smtClean="0">
                <a:solidFill>
                  <a:srgbClr val="FF0000"/>
                </a:solidFill>
              </a:rPr>
              <a:t>Сайт </a:t>
            </a:r>
            <a:r>
              <a:rPr lang="ru-RU" sz="1600" b="1" i="1" dirty="0">
                <a:solidFill>
                  <a:srgbClr val="FF0000"/>
                </a:solidFill>
              </a:rPr>
              <a:t>организации: </a:t>
            </a:r>
            <a:r>
              <a:rPr lang="ru-RU" sz="1600" b="1" dirty="0" smtClean="0"/>
              <a:t>www.ds1nevinsk.ru</a:t>
            </a:r>
            <a:endParaRPr lang="ru-RU" sz="1600" b="1" dirty="0"/>
          </a:p>
          <a:p>
            <a:pPr>
              <a:defRPr/>
            </a:pPr>
            <a:r>
              <a:rPr lang="ru-RU" sz="1600" b="1" i="1" dirty="0" smtClean="0">
                <a:solidFill>
                  <a:srgbClr val="FF0000"/>
                </a:solidFill>
              </a:rPr>
              <a:t>Режим </a:t>
            </a:r>
            <a:r>
              <a:rPr lang="ru-RU" sz="1600" b="1" i="1" dirty="0">
                <a:solidFill>
                  <a:srgbClr val="FF0000"/>
                </a:solidFill>
              </a:rPr>
              <a:t>работы: </a:t>
            </a:r>
            <a:r>
              <a:rPr lang="ru-RU" sz="1600" b="1" dirty="0"/>
              <a:t>пятидневная рабочая неделя, продолжительность пребывания детей с 07.00 до 19.00 часов. </a:t>
            </a:r>
            <a:endParaRPr lang="ru-RU" sz="1600" b="1" dirty="0" smtClean="0"/>
          </a:p>
          <a:p>
            <a:pPr>
              <a:defRPr/>
            </a:pPr>
            <a:r>
              <a:rPr lang="ru-RU" sz="1600" b="1" i="1" dirty="0" smtClean="0">
                <a:solidFill>
                  <a:srgbClr val="FF0000"/>
                </a:solidFill>
              </a:rPr>
              <a:t>В МБДОУ  функционирует 11 групп для детей от 2-х до 7 лет. </a:t>
            </a:r>
            <a:endParaRPr lang="ru-RU" sz="1600" b="1" dirty="0"/>
          </a:p>
          <a:p>
            <a:pPr indent="15875">
              <a:buNone/>
              <a:defRPr/>
            </a:pPr>
            <a:r>
              <a:rPr lang="ru-RU" sz="1600" b="1" dirty="0"/>
              <a:t>Из них</a:t>
            </a:r>
            <a:r>
              <a:rPr lang="ru-RU" sz="1600" b="1" dirty="0" smtClean="0"/>
              <a:t>: </a:t>
            </a:r>
            <a:endParaRPr lang="ru-RU" sz="1600" b="1" dirty="0"/>
          </a:p>
          <a:p>
            <a:pPr marL="0" indent="0">
              <a:buNone/>
            </a:pPr>
            <a:r>
              <a:rPr lang="ru-RU" sz="1600" b="1" dirty="0" smtClean="0"/>
              <a:t>	</a:t>
            </a:r>
            <a:r>
              <a:rPr lang="x-none" sz="1600" b="1" smtClean="0"/>
              <a:t>с </a:t>
            </a:r>
            <a:r>
              <a:rPr lang="x-none" sz="1600" b="1"/>
              <a:t>2 до 3 лет </a:t>
            </a:r>
            <a:r>
              <a:rPr lang="ru-RU" sz="1600" b="1" dirty="0" smtClean="0"/>
              <a:t> (1 младшая группа) </a:t>
            </a:r>
            <a:r>
              <a:rPr lang="x-none" sz="1600" b="1" smtClean="0"/>
              <a:t>– </a:t>
            </a:r>
            <a:r>
              <a:rPr lang="ru-RU" sz="1600" b="1" dirty="0" smtClean="0"/>
              <a:t>2 </a:t>
            </a:r>
            <a:r>
              <a:rPr lang="x-none" sz="1600" b="1"/>
              <a:t>групп</a:t>
            </a:r>
            <a:r>
              <a:rPr lang="ru-RU" sz="1600" b="1" dirty="0"/>
              <a:t>ы</a:t>
            </a:r>
            <a:r>
              <a:rPr lang="x-none" sz="1600" b="1"/>
              <a:t>;</a:t>
            </a:r>
            <a:endParaRPr lang="ru-RU" sz="1600" b="1" i="1" dirty="0"/>
          </a:p>
          <a:p>
            <a:pPr marL="0" indent="0">
              <a:buNone/>
            </a:pPr>
            <a:r>
              <a:rPr lang="ru-RU" sz="1600" b="1" dirty="0"/>
              <a:t>	</a:t>
            </a:r>
            <a:r>
              <a:rPr lang="x-none" sz="1600" b="1" smtClean="0"/>
              <a:t>с </a:t>
            </a:r>
            <a:r>
              <a:rPr lang="x-none" sz="1600" b="1"/>
              <a:t>3 до 4 </a:t>
            </a:r>
            <a:r>
              <a:rPr lang="x-none" sz="1600" b="1" smtClean="0"/>
              <a:t>лет</a:t>
            </a:r>
            <a:r>
              <a:rPr lang="ru-RU" sz="1600" b="1" dirty="0" smtClean="0"/>
              <a:t> (2 младшая группа)</a:t>
            </a:r>
            <a:r>
              <a:rPr lang="x-none" sz="1600" b="1" smtClean="0"/>
              <a:t> </a:t>
            </a:r>
            <a:r>
              <a:rPr lang="x-none" sz="1600" b="1"/>
              <a:t>– </a:t>
            </a:r>
            <a:r>
              <a:rPr lang="ru-RU" sz="1600" b="1" dirty="0"/>
              <a:t>2</a:t>
            </a:r>
            <a:r>
              <a:rPr lang="x-none" sz="1600" b="1"/>
              <a:t> группы;</a:t>
            </a:r>
            <a:endParaRPr lang="ru-RU" sz="1600" b="1" i="1" dirty="0"/>
          </a:p>
          <a:p>
            <a:pPr marL="0" indent="0">
              <a:buNone/>
            </a:pPr>
            <a:r>
              <a:rPr lang="ru-RU" sz="1600" b="1" dirty="0" smtClean="0"/>
              <a:t>	</a:t>
            </a:r>
            <a:r>
              <a:rPr lang="x-none" sz="1600" b="1" smtClean="0"/>
              <a:t>с </a:t>
            </a:r>
            <a:r>
              <a:rPr lang="x-none" sz="1600" b="1"/>
              <a:t>4 до 5 лет </a:t>
            </a:r>
            <a:r>
              <a:rPr lang="ru-RU" sz="1600" b="1" dirty="0" smtClean="0"/>
              <a:t> (средняя группа) </a:t>
            </a:r>
            <a:r>
              <a:rPr lang="x-none" sz="1600" b="1" smtClean="0"/>
              <a:t>– </a:t>
            </a:r>
            <a:r>
              <a:rPr lang="ru-RU" sz="1600" b="1" dirty="0" smtClean="0"/>
              <a:t>3</a:t>
            </a:r>
            <a:r>
              <a:rPr lang="x-none" sz="1600" b="1" smtClean="0"/>
              <a:t> </a:t>
            </a:r>
            <a:r>
              <a:rPr lang="x-none" sz="1600" b="1"/>
              <a:t>группы;</a:t>
            </a:r>
            <a:endParaRPr lang="ru-RU" sz="1600" b="1" i="1" dirty="0"/>
          </a:p>
          <a:p>
            <a:pPr marL="0" indent="0">
              <a:buNone/>
            </a:pPr>
            <a:r>
              <a:rPr lang="ru-RU" sz="1600" b="1" dirty="0" smtClean="0"/>
              <a:t>	</a:t>
            </a:r>
            <a:r>
              <a:rPr lang="x-none" sz="1600" b="1" smtClean="0"/>
              <a:t>с </a:t>
            </a:r>
            <a:r>
              <a:rPr lang="x-none" sz="1600" b="1"/>
              <a:t>5 до 6 лет </a:t>
            </a:r>
            <a:r>
              <a:rPr lang="ru-RU" sz="1600" b="1" dirty="0" smtClean="0"/>
              <a:t> (старшая группа) </a:t>
            </a:r>
            <a:r>
              <a:rPr lang="x-none" sz="1600" b="1" smtClean="0"/>
              <a:t>– </a:t>
            </a:r>
            <a:r>
              <a:rPr lang="x-none" sz="1600" b="1"/>
              <a:t>2 группы;</a:t>
            </a:r>
            <a:endParaRPr lang="ru-RU" sz="1600" b="1" i="1" dirty="0"/>
          </a:p>
          <a:p>
            <a:pPr marL="0" indent="0">
              <a:buNone/>
            </a:pPr>
            <a:r>
              <a:rPr lang="ru-RU" sz="1600" b="1" dirty="0" smtClean="0"/>
              <a:t>	с </a:t>
            </a:r>
            <a:r>
              <a:rPr lang="ru-RU" sz="1600" b="1" dirty="0"/>
              <a:t>6 до 7 лет </a:t>
            </a:r>
            <a:r>
              <a:rPr lang="ru-RU" sz="1600" b="1" dirty="0" smtClean="0"/>
              <a:t> (</a:t>
            </a:r>
            <a:r>
              <a:rPr lang="ru-RU" sz="1600" b="1" dirty="0"/>
              <a:t>подготовительная к школе группа </a:t>
            </a:r>
            <a:r>
              <a:rPr lang="ru-RU" sz="1600" b="1" dirty="0" smtClean="0"/>
              <a:t>) – </a:t>
            </a:r>
            <a:r>
              <a:rPr lang="ru-RU" sz="1600" b="1" dirty="0"/>
              <a:t>2 группы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848872" cy="3312368"/>
          </a:xfrm>
        </p:spPr>
        <p:txBody>
          <a:bodyPr/>
          <a:lstStyle/>
          <a:p>
            <a:pPr algn="just"/>
            <a:r>
              <a:rPr lang="ru-RU" sz="1800" b="1" dirty="0" smtClean="0"/>
              <a:t>	</a:t>
            </a:r>
            <a:r>
              <a:rPr lang="ru-RU" sz="2000" b="1" dirty="0" smtClean="0"/>
              <a:t>В МБДОУ №1 г. </a:t>
            </a:r>
            <a:r>
              <a:rPr lang="ru-RU" sz="2000" b="1" dirty="0"/>
              <a:t>Н</a:t>
            </a:r>
            <a:r>
              <a:rPr lang="ru-RU" sz="2000" b="1" dirty="0" smtClean="0"/>
              <a:t>евинномысска реализуется основная </a:t>
            </a:r>
            <a:r>
              <a:rPr lang="ru-RU" sz="2000" b="1" dirty="0"/>
              <a:t>образовательная программа муниципального бюджетного дошкольного образовательного учреждения «Центр развития ребенка – детский сад №1 «Малыш» города Невинномысска (далее Программа</a:t>
            </a:r>
            <a:r>
              <a:rPr lang="ru-RU" sz="2000" b="1" dirty="0" smtClean="0"/>
              <a:t>),  </a:t>
            </a:r>
            <a:r>
              <a:rPr lang="ru-RU" sz="2000" b="1" dirty="0" err="1" smtClean="0"/>
              <a:t>разработаная</a:t>
            </a:r>
            <a:r>
              <a:rPr lang="ru-RU" sz="2000" b="1" dirty="0" smtClean="0"/>
              <a:t>  </a:t>
            </a:r>
            <a:r>
              <a:rPr lang="ru-RU" sz="2000" b="1" dirty="0"/>
              <a:t>в соответствии с ФГОС дошкольного образования и с учетом Примерной основной образовательной программы дошкольного образования, одобренной решением федерального учебно-методического объединения по общему образованию (протокол от 20 мая 2015 г. № </a:t>
            </a:r>
            <a:r>
              <a:rPr lang="ru-RU" sz="2000" b="1" dirty="0" smtClean="0"/>
              <a:t>2/15).</a:t>
            </a:r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69450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FF0000"/>
                </a:solidFill>
              </a:rPr>
              <a:t>СТРУКТУРА ПРОГРАММЫ</a:t>
            </a:r>
            <a:endParaRPr lang="ru-RU" altLang="ru-RU" sz="32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770324"/>
              </p:ext>
            </p:extLst>
          </p:nvPr>
        </p:nvGraphicFramePr>
        <p:xfrm>
          <a:off x="791580" y="1556792"/>
          <a:ext cx="756084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5679" y="402642"/>
            <a:ext cx="7992888" cy="2160239"/>
          </a:xfrm>
        </p:spPr>
        <p:txBody>
          <a:bodyPr/>
          <a:lstStyle/>
          <a:p>
            <a:pPr algn="just"/>
            <a:r>
              <a:rPr lang="ru-RU" altLang="ru-RU" sz="2400" b="1" dirty="0" smtClean="0">
                <a:solidFill>
                  <a:srgbClr val="FF0000"/>
                </a:solidFill>
              </a:rPr>
              <a:t>Цели программы: </a:t>
            </a:r>
            <a:r>
              <a:rPr lang="ru-RU" sz="1800" b="1" dirty="0" smtClean="0"/>
              <a:t>проектирование </a:t>
            </a:r>
            <a:r>
              <a:rPr lang="ru-RU" sz="1800" b="1" dirty="0"/>
              <a:t>социальных ситуаций развития ребенка и развивающей предметно-пространственной среды, обеспечивающих позитивную социализацию, мотивацию и поддержку индивидуальности детей через общение, игру, познавательно-исследовательскую деятельность и другие формы активности.</a:t>
            </a:r>
            <a:br>
              <a:rPr lang="ru-RU" sz="1800" b="1" dirty="0"/>
            </a:br>
            <a:endParaRPr lang="ru-RU" sz="1800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68476" y="2276872"/>
            <a:ext cx="8051995" cy="417646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Задачи программы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800" b="1" dirty="0" smtClean="0"/>
              <a:t>Охрана и укрепление физического и психического здоровья детей, в том числе их эмоционального благополучия.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800" b="1" dirty="0" smtClean="0"/>
              <a:t>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800" b="1" dirty="0" smtClean="0"/>
              <a:t>Обеспечение преемственности целей, задач и содержания образования, реализуемых в рамках образовательных программ различных уровней.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800" b="1" dirty="0" smtClean="0"/>
              <a:t>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миром.</a:t>
            </a:r>
          </a:p>
        </p:txBody>
      </p:sp>
    </p:spTree>
    <p:extLst>
      <p:ext uri="{BB962C8B-B14F-4D97-AF65-F5344CB8AC3E}">
        <p14:creationId xmlns:p14="http://schemas.microsoft.com/office/powerpoint/2010/main" val="3696877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848872" cy="4226024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Объединение </a:t>
            </a:r>
            <a:r>
              <a:rPr lang="ru-RU" sz="1800" b="1" dirty="0">
                <a:solidFill>
                  <a:schemeClr val="tx1"/>
                </a:solidFill>
              </a:rPr>
              <a:t>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</a:t>
            </a:r>
            <a:r>
              <a:rPr lang="ru-RU" sz="18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Формирование </a:t>
            </a:r>
            <a:r>
              <a:rPr lang="ru-RU" sz="1800" b="1" dirty="0">
                <a:solidFill>
                  <a:schemeClr val="tx1"/>
                </a:solidFill>
              </a:rPr>
              <a:t>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</a:t>
            </a:r>
            <a:r>
              <a:rPr lang="ru-RU" sz="18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Формирование </a:t>
            </a:r>
            <a:r>
              <a:rPr lang="ru-RU" sz="1800" b="1" dirty="0">
                <a:solidFill>
                  <a:schemeClr val="tx1"/>
                </a:solidFill>
              </a:rPr>
              <a:t>социокультурной среды, соответствующей возрастным, индивидуальным, психологическим и физиологическим особенностям детей</a:t>
            </a:r>
            <a:r>
              <a:rPr lang="ru-RU" sz="1800" b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1"/>
                </a:solidFill>
              </a:rPr>
              <a:t>Обеспечение </a:t>
            </a:r>
            <a:r>
              <a:rPr lang="ru-RU" sz="1800" b="1" dirty="0">
                <a:solidFill>
                  <a:schemeClr val="tx1"/>
                </a:solidFill>
              </a:rPr>
              <a:t>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детей.</a:t>
            </a:r>
            <a:br>
              <a:rPr lang="ru-RU" sz="1800" b="1" dirty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</a:rPr>
              <a:t> </a:t>
            </a: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981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184576"/>
          </a:xfrm>
        </p:spPr>
        <p:txBody>
          <a:bodyPr/>
          <a:lstStyle/>
          <a:p>
            <a:pPr algn="just">
              <a:defRPr/>
            </a:pPr>
            <a:r>
              <a:rPr lang="ru-RU" altLang="ru-RU" sz="2800" dirty="0" smtClean="0">
                <a:solidFill>
                  <a:srgbClr val="002060"/>
                </a:solidFill>
              </a:rPr>
              <a:t>            </a:t>
            </a:r>
            <a:br>
              <a:rPr lang="ru-RU" altLang="ru-RU" sz="2800" dirty="0" smtClean="0">
                <a:solidFill>
                  <a:srgbClr val="002060"/>
                </a:solidFill>
              </a:rPr>
            </a:br>
            <a:r>
              <a:rPr lang="ru-RU" altLang="ru-RU" sz="2000" b="1" dirty="0" smtClean="0"/>
              <a:t>ООП </a:t>
            </a:r>
            <a:r>
              <a:rPr lang="ru-RU" altLang="ru-RU" sz="2000" b="1" dirty="0"/>
              <a:t>ДО состоит из обязательной части и      части формируемой участниками образовательных отношений. </a:t>
            </a:r>
            <a:r>
              <a:rPr lang="ru-RU" altLang="ru-RU" sz="2000" b="1" dirty="0" smtClean="0"/>
              <a:t>Обе </a:t>
            </a:r>
            <a:r>
              <a:rPr lang="ru-RU" altLang="ru-RU" sz="2000" b="1" dirty="0"/>
              <a:t>части являются взаимодополняющими</a:t>
            </a:r>
            <a:r>
              <a:rPr lang="ru-RU" altLang="ru-RU" sz="2000" b="1" dirty="0" smtClean="0"/>
              <a:t>. Обязательная </a:t>
            </a:r>
            <a:r>
              <a:rPr lang="ru-RU" altLang="ru-RU" sz="2000" b="1" dirty="0"/>
              <a:t>часть Программы предполагает комплексный подход, обеспечивающий развитие детей в пяти взаимодополняющих образовательных областях</a:t>
            </a:r>
            <a:r>
              <a:rPr lang="ru-RU" altLang="ru-RU" sz="2000" b="1" dirty="0" smtClean="0"/>
              <a:t>.</a:t>
            </a:r>
            <a:br>
              <a:rPr lang="ru-RU" altLang="ru-RU" sz="2000" b="1" dirty="0" smtClean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/>
              <a:t>	</a:t>
            </a:r>
            <a:r>
              <a:rPr lang="ru-RU" altLang="ru-RU" sz="2000" b="1" dirty="0" smtClean="0"/>
              <a:t/>
            </a:r>
            <a:br>
              <a:rPr lang="ru-RU" altLang="ru-RU" sz="2000" b="1" dirty="0" smtClean="0"/>
            </a:br>
            <a:r>
              <a:rPr lang="ru-RU" sz="2000" b="1" dirty="0"/>
              <a:t>Обязательная часть разработана   на </a:t>
            </a:r>
            <a:r>
              <a:rPr lang="ru-RU" sz="2000" b="1" dirty="0" smtClean="0"/>
              <a:t>основе:</a:t>
            </a:r>
            <a:br>
              <a:rPr lang="ru-RU" sz="2000" b="1" dirty="0" smtClean="0"/>
            </a:br>
            <a:r>
              <a:rPr lang="ru-RU" sz="2000" b="1" dirty="0" smtClean="0"/>
              <a:t>Образовательной </a:t>
            </a:r>
            <a:r>
              <a:rPr lang="ru-RU" sz="2000" b="1" dirty="0"/>
              <a:t>программы    «От рождения до школы»   под ред. Н. Е. </a:t>
            </a:r>
            <a:r>
              <a:rPr lang="ru-RU" sz="2000" b="1" dirty="0" err="1"/>
              <a:t>Вераксы</a:t>
            </a:r>
            <a:r>
              <a:rPr lang="ru-RU" sz="2000" b="1" dirty="0"/>
              <a:t>, Т. С. Комаровой, М. А. Васильевой. М.: МОЗАИКА-СИНТЕЗ, 2014. </a:t>
            </a:r>
            <a:br>
              <a:rPr lang="ru-RU" sz="2000" b="1" dirty="0"/>
            </a:br>
            <a:r>
              <a:rPr lang="ru-RU" sz="2000" b="1" dirty="0" smtClean="0"/>
              <a:t>«</a:t>
            </a:r>
            <a:r>
              <a:rPr lang="ru-RU" sz="2000" b="1" dirty="0"/>
              <a:t>Программы коррекцион­но-развивающей работы в логопедической группе детей с общим недоразвитием речи (с 3 до 7 лет)»  (Издание третье, переработанное и дополненное в соответствии с ФГОС ДО) Н.В. </a:t>
            </a:r>
            <a:r>
              <a:rPr lang="ru-RU" sz="2000" b="1" dirty="0" err="1"/>
              <a:t>Нищевой</a:t>
            </a:r>
            <a:r>
              <a:rPr lang="ru-RU" sz="2000" b="1" dirty="0"/>
              <a:t>.</a:t>
            </a:r>
            <a:br>
              <a:rPr lang="ru-RU" sz="2000" b="1" dirty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 smtClean="0"/>
              <a:t/>
            </a:r>
            <a:br>
              <a:rPr lang="ru-RU" altLang="ru-RU" sz="2000" b="1" dirty="0" smtClean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759435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363272" cy="624681"/>
          </a:xfrm>
        </p:spPr>
        <p:txBody>
          <a:bodyPr/>
          <a:lstStyle/>
          <a:p>
            <a:r>
              <a:rPr lang="ru-RU" altLang="ru-RU" sz="2000" b="1" dirty="0" smtClean="0"/>
              <a:t/>
            </a:r>
            <a:br>
              <a:rPr lang="ru-RU" altLang="ru-RU" sz="2000" b="1" dirty="0" smtClean="0"/>
            </a:br>
            <a:r>
              <a:rPr lang="ru-RU" altLang="ru-RU" sz="2000" b="1" dirty="0"/>
              <a:t/>
            </a:r>
            <a:br>
              <a:rPr lang="ru-RU" altLang="ru-RU" sz="2000" b="1" dirty="0"/>
            </a:br>
            <a:r>
              <a:rPr lang="ru-RU" altLang="ru-RU" sz="2000" b="1" dirty="0" smtClean="0"/>
              <a:t>Часть </a:t>
            </a:r>
            <a:r>
              <a:rPr lang="ru-RU" altLang="ru-RU" sz="2000" b="1" dirty="0"/>
              <a:t>Программы, формируемой участниками отношений представлена программами направленными на реализацию приоритетных направлений работы ДОУ</a:t>
            </a:r>
            <a:br>
              <a:rPr lang="ru-RU" altLang="ru-RU" sz="2000" b="1" dirty="0"/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24744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dirty="0">
              <a:latin typeface="+mn-lt"/>
            </a:endParaRPr>
          </a:p>
          <a:p>
            <a:r>
              <a:rPr lang="ru-RU" b="1" i="1" dirty="0" smtClean="0">
                <a:latin typeface="+mn-lt"/>
              </a:rPr>
              <a:t>- </a:t>
            </a:r>
            <a:r>
              <a:rPr lang="ru-RU" b="1" i="1" dirty="0"/>
              <a:t>«Играйте на здоровье!» </a:t>
            </a:r>
            <a:r>
              <a:rPr lang="ru-RU" i="1" dirty="0"/>
              <a:t>Л.Н. Волошина, Б.: Издательство «Белый город», 2013 г. – с 3 до 7 лет </a:t>
            </a:r>
            <a:r>
              <a:rPr lang="ru-RU" i="1" dirty="0" smtClean="0"/>
              <a:t>;  </a:t>
            </a:r>
            <a:endParaRPr lang="ru-RU" dirty="0"/>
          </a:p>
          <a:p>
            <a:r>
              <a:rPr lang="ru-RU" b="1" i="1" dirty="0"/>
              <a:t>- «Юный эколог</a:t>
            </a:r>
            <a:r>
              <a:rPr lang="ru-RU" i="1" dirty="0"/>
              <a:t>» Николаева С.Н., М.: МОЗАИКА-СИНТЕЗ, 2016 г</a:t>
            </a:r>
            <a:r>
              <a:rPr lang="ru-RU" dirty="0"/>
              <a:t>. </a:t>
            </a:r>
            <a:r>
              <a:rPr lang="ru-RU" i="1" dirty="0"/>
              <a:t>– с 3 до 7 </a:t>
            </a:r>
            <a:r>
              <a:rPr lang="ru-RU" i="1" dirty="0" smtClean="0"/>
              <a:t>лет; </a:t>
            </a:r>
            <a:endParaRPr lang="ru-RU" dirty="0"/>
          </a:p>
          <a:p>
            <a:r>
              <a:rPr lang="ru-RU" b="1" i="1" dirty="0"/>
              <a:t>- «Математические ступеньки» </a:t>
            </a:r>
            <a:r>
              <a:rPr lang="ru-RU" i="1" dirty="0"/>
              <a:t>Колесникова Е.В., М.: ТЦ Сфера, 2015 г. – с 3 до 7 </a:t>
            </a:r>
            <a:r>
              <a:rPr lang="ru-RU" i="1" dirty="0" smtClean="0"/>
              <a:t>лет; </a:t>
            </a:r>
            <a:endParaRPr lang="ru-RU" dirty="0"/>
          </a:p>
          <a:p>
            <a:r>
              <a:rPr lang="ru-RU" b="1" i="1" dirty="0"/>
              <a:t>- «Цветные ладошки» </a:t>
            </a:r>
            <a:r>
              <a:rPr lang="ru-RU" i="1" dirty="0"/>
              <a:t>И.А. Лыкова, М.: ИД «Цветной мир», 2013 г. – с 2 до 7 лет </a:t>
            </a:r>
            <a:r>
              <a:rPr lang="ru-RU" i="1" dirty="0" smtClean="0"/>
              <a:t>; </a:t>
            </a:r>
            <a:endParaRPr lang="ru-RU" dirty="0"/>
          </a:p>
          <a:p>
            <a:r>
              <a:rPr lang="ru-RU" dirty="0"/>
              <a:t>- </a:t>
            </a:r>
            <a:r>
              <a:rPr lang="ru-RU" b="1" i="1" dirty="0"/>
              <a:t>«Программа по воспитанию безопасного поведения детей дошкольного возраста на дорогах, улице и в транспорте» </a:t>
            </a:r>
            <a:r>
              <a:rPr lang="ru-RU" i="1" dirty="0"/>
              <a:t>P.M. Литвинова, Ставрополь, 2003 г. – с 2 до 7 лет </a:t>
            </a:r>
            <a:r>
              <a:rPr lang="ru-RU" i="1" dirty="0" smtClean="0"/>
              <a:t>; </a:t>
            </a:r>
            <a:endParaRPr lang="ru-RU" dirty="0"/>
          </a:p>
          <a:p>
            <a:r>
              <a:rPr lang="ru-RU" b="1" i="1" dirty="0"/>
              <a:t>- «Основы безопасности детей дошкольного возраста» </a:t>
            </a:r>
            <a:r>
              <a:rPr lang="ru-RU" i="1" dirty="0"/>
              <a:t>Н.Н. Авдеева, О.Л. Князева, Р.Б. </a:t>
            </a:r>
            <a:r>
              <a:rPr lang="ru-RU" i="1" dirty="0" err="1"/>
              <a:t>Стеркина</a:t>
            </a:r>
            <a:r>
              <a:rPr lang="ru-RU" i="1" dirty="0"/>
              <a:t>, СПб.: ООО «ИЗДАТЕЛЬСТВО «ДЕТСТВО-ПРЕСС», 2013 г. – с 5 до 7 </a:t>
            </a:r>
            <a:r>
              <a:rPr lang="ru-RU" i="1" dirty="0" smtClean="0"/>
              <a:t>лет; </a:t>
            </a:r>
            <a:endParaRPr lang="ru-RU" dirty="0"/>
          </a:p>
          <a:p>
            <a:r>
              <a:rPr lang="ru-RU" b="1" i="1" dirty="0"/>
              <a:t>- «Региональная культура, как средство патриотического воспитания детей дошкольного возраста» </a:t>
            </a:r>
            <a:r>
              <a:rPr lang="ru-RU" i="1" dirty="0"/>
              <a:t>Р.М. Литвинова, Ставрополь, 2010 г. – с 3 до 7 лет </a:t>
            </a:r>
            <a:r>
              <a:rPr lang="ru-RU" i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4804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031717"/>
            <a:ext cx="8352928" cy="574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Целевые ориентиры (ранний возраст)</a:t>
            </a:r>
          </a:p>
          <a:p>
            <a:r>
              <a:rPr lang="ru-RU" dirty="0" smtClean="0"/>
              <a:t>•</a:t>
            </a:r>
            <a:r>
              <a:rPr lang="ru-RU" sz="1600" b="1" dirty="0" smtClean="0"/>
              <a:t>ребенок </a:t>
            </a:r>
            <a:r>
              <a:rPr lang="ru-RU" sz="1600" b="1" dirty="0"/>
              <a:t>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действий;</a:t>
            </a:r>
            <a:endParaRPr lang="ru-RU" sz="1600" dirty="0"/>
          </a:p>
          <a:p>
            <a:r>
              <a:rPr lang="ru-RU" sz="1600" dirty="0"/>
              <a:t>•</a:t>
            </a:r>
            <a:r>
              <a:rPr lang="ru-RU" sz="1600" b="1" dirty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</a:t>
            </a:r>
            <a:endParaRPr lang="ru-RU" sz="1600" dirty="0"/>
          </a:p>
          <a:p>
            <a:r>
              <a:rPr lang="ru-RU" sz="1600" dirty="0"/>
              <a:t>•</a:t>
            </a:r>
            <a:r>
              <a:rPr lang="ru-RU" sz="1600" b="1" dirty="0"/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игрушек;</a:t>
            </a:r>
            <a:endParaRPr lang="ru-RU" sz="1600" dirty="0"/>
          </a:p>
          <a:p>
            <a:r>
              <a:rPr lang="ru-RU" sz="1600" dirty="0"/>
              <a:t>•</a:t>
            </a:r>
            <a:r>
              <a:rPr lang="ru-RU" sz="1600" b="1" dirty="0"/>
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взрослого;</a:t>
            </a:r>
            <a:endParaRPr lang="ru-RU" sz="1600" dirty="0"/>
          </a:p>
          <a:p>
            <a:r>
              <a:rPr lang="ru-RU" sz="1600" dirty="0"/>
              <a:t>•</a:t>
            </a:r>
            <a:r>
              <a:rPr lang="ru-RU" sz="1600" b="1" dirty="0"/>
              <a:t>проявляет интерес к сверстникам; наблюдает за их действиями и подражает им;</a:t>
            </a:r>
            <a:endParaRPr lang="ru-RU" sz="1600" dirty="0"/>
          </a:p>
          <a:p>
            <a:r>
              <a:rPr lang="ru-RU" sz="1600" dirty="0"/>
              <a:t>•</a:t>
            </a:r>
            <a:r>
              <a:rPr lang="ru-RU" sz="1600" b="1" dirty="0"/>
              <a:t>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  <a:endParaRPr lang="ru-RU" sz="1600" dirty="0"/>
          </a:p>
          <a:p>
            <a:r>
              <a:rPr lang="ru-RU" sz="1600" dirty="0"/>
              <a:t>•</a:t>
            </a:r>
            <a:r>
              <a:rPr lang="ru-RU" sz="1600" b="1" dirty="0"/>
              <a:t>у ребенка развита крупная моторика, он стремится осваивать различные виды движения (бег, лазанье, перешагивание и пр.)</a:t>
            </a:r>
            <a:endParaRPr lang="ru-RU" sz="16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7824" y="662385"/>
            <a:ext cx="3631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ПЛАНИРУЕМЫЕ 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2927638"/>
      </p:ext>
    </p:extLst>
  </p:cSld>
  <p:clrMapOvr>
    <a:masterClrMapping/>
  </p:clrMapOvr>
</p:sld>
</file>

<file path=ppt/theme/theme1.xml><?xml version="1.0" encoding="utf-8"?>
<a:theme xmlns:a="http://schemas.openxmlformats.org/drawingml/2006/main" name="Shablo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</Template>
  <TotalTime>225</TotalTime>
  <Words>1560</Words>
  <Application>Microsoft Office PowerPoint</Application>
  <PresentationFormat>Экран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Shablon</vt:lpstr>
      <vt:lpstr>Презентация PowerPoint</vt:lpstr>
      <vt:lpstr>Характеристика ДОУ</vt:lpstr>
      <vt:lpstr> В МБДОУ №1 г. Невинномысска реализуется основная образовательная программа муниципального бюджетного дошкольного образовательного учреждения «Центр развития ребенка – детский сад №1 «Малыш» города Невинномысска (далее Программа),  разработаная  в соответствии с ФГОС дошкольного образования и с учетом Примерной основной образовательной программы дошкольного образования, одобренной решением федерального учебно-методического объединения по общему образованию (протокол от 20 мая 2015 г. № 2/15). </vt:lpstr>
      <vt:lpstr>СТРУКТУРА ПРОГРАММЫ</vt:lpstr>
      <vt:lpstr>Цели программы: проектирование социальных ситуаций развития ребенка и развивающей предметно-пространственной среды, обеспечивающих позитивную социализацию, мотивацию и поддержку индивидуальности детей через общение, игру, познавательно-исследовательскую деятельность и другие формы активности. </vt:lpstr>
      <vt:lpstr>Презентация PowerPoint</vt:lpstr>
      <vt:lpstr>             ООП ДО состоит из обязательной части и      части формируемой участниками образовательных отношений. Обе части являются взаимодополняющими. Обязательная часть Программы предполагает комплексный подход, обеспечивающий развитие детей в пяти взаимодополняющих образовательных областях.    Обязательная часть разработана   на основе: Образовательной программы    «От рождения до школы»   под ред. Н. Е. Вераксы, Т. С. Комаровой, М. А. Васильевой. М.: МОЗАИКА-СИНТЕЗ, 2014.  «Программы коррекцион­но-развивающей работы в логопедической группе детей с общим недоразвитием речи (с 3 до 7 лет)»  (Издание третье, переработанное и дополненное в соответствии с ФГОС ДО) Н.В. Нищевой.    </vt:lpstr>
      <vt:lpstr>  Часть Программы, формируемой участниками отношений представлена программами направленными на реализацию приоритетных направлений работы ДОУ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Шаблон для презентаций</dc:subject>
  <dc:creator>user</dc:creator>
  <dc:description>http://freeppt.ru - Шаблоны и фоны для для презентаций. презентации по культуре и искусству</dc:description>
  <cp:lastModifiedBy>user</cp:lastModifiedBy>
  <cp:revision>25</cp:revision>
  <dcterms:created xsi:type="dcterms:W3CDTF">2015-07-21T11:56:34Z</dcterms:created>
  <dcterms:modified xsi:type="dcterms:W3CDTF">2016-09-29T10:34:31Z</dcterms:modified>
</cp:coreProperties>
</file>